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0" r:id="rId7"/>
    <p:sldId id="302" r:id="rId8"/>
    <p:sldId id="259" r:id="rId9"/>
    <p:sldId id="306" r:id="rId10"/>
    <p:sldId id="305" r:id="rId11"/>
    <p:sldId id="303" r:id="rId12"/>
    <p:sldId id="273" r:id="rId13"/>
    <p:sldId id="291" r:id="rId14"/>
    <p:sldId id="290" r:id="rId15"/>
    <p:sldId id="261" r:id="rId16"/>
    <p:sldId id="262" r:id="rId17"/>
    <p:sldId id="304" r:id="rId18"/>
    <p:sldId id="307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98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02-May-21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bloks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bloks.io/account/abhieosindi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scan.io/address/0xde0b295669a9fd93d5f28d9ec85e40f4cb697bae" TargetMode="External"/><Relationship Id="rId5" Type="http://schemas.openxmlformats.org/officeDocument/2006/relationships/hyperlink" Target="https://etherscan.io/address/0x5aee428438376a87d2fed1de3920d105465926bb" TargetMode="Externa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38" y="1639616"/>
            <a:ext cx="11666483" cy="593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Blockchain, CRYPTOCURRENCY &amp; MORE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206" y="2323221"/>
            <a:ext cx="10993546" cy="468233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Decentralize Everything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98239" y="3066580"/>
            <a:ext cx="5211607" cy="331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2DA5F-92AD-4BB3-A745-CA1ECB50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7" y="558054"/>
            <a:ext cx="3737172" cy="12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52B3-BB66-42EA-ADE2-07AE6302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ETH</a:t>
            </a:r>
            <a:r>
              <a:rPr lang="en-US" dirty="0"/>
              <a:t> </a:t>
            </a:r>
            <a:r>
              <a:rPr lang="en-US" cap="none" dirty="0"/>
              <a:t>vs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9D7D6-1B97-4854-BA9A-EFD9317A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462">
            <a:off x="409612" y="2628429"/>
            <a:ext cx="11514818" cy="3749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2EC33E-F7C3-4CFF-8DE4-B7A96777CD52}"/>
              </a:ext>
            </a:extLst>
          </p:cNvPr>
          <p:cNvSpPr txBox="1"/>
          <p:nvPr/>
        </p:nvSpPr>
        <p:spPr>
          <a:xfrm>
            <a:off x="683580" y="1929896"/>
            <a:ext cx="1012970" cy="36933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39B56-B43E-4F80-9A70-BEDBC941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860" y="504986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D024-7CF7-40A7-8F6F-984DC362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EOSIO?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1F634-45EC-4A65-94AE-CFEB178B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97682"/>
            <a:ext cx="5514807" cy="3634486"/>
          </a:xfrm>
        </p:spPr>
        <p:txBody>
          <a:bodyPr/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The protocol can be used as either of the 4 different types of Blockchains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i.e. for any type of industry use cases, in order to power their own cloud servers with this technology.</a:t>
            </a:r>
          </a:p>
          <a:p>
            <a:r>
              <a:rPr lang="en-IN" b="0" i="0" dirty="0">
                <a:solidFill>
                  <a:srgbClr val="24292E"/>
                </a:solidFill>
                <a:effectLst/>
                <a:latin typeface="-apple-system"/>
              </a:rPr>
              <a:t>Both the business models can be implemented </a:t>
            </a:r>
            <a:r>
              <a:rPr lang="en-IN" b="0" i="0" dirty="0">
                <a:solidFill>
                  <a:srgbClr val="24292E"/>
                </a:solidFill>
                <a:effectLst/>
                <a:latin typeface="-apple-system"/>
                <a:sym typeface="Wingdings" pitchFamily="2" charset="2"/>
              </a:rPr>
              <a:t> “</a:t>
            </a:r>
            <a:r>
              <a:rPr lang="en-IN" b="1" i="0" dirty="0">
                <a:solidFill>
                  <a:srgbClr val="24292E"/>
                </a:solidFill>
                <a:effectLst/>
                <a:latin typeface="-apple-system"/>
                <a:sym typeface="Wingdings" pitchFamily="2" charset="2"/>
              </a:rPr>
              <a:t>Pay as you go</a:t>
            </a:r>
            <a:r>
              <a:rPr lang="en-IN" b="0" i="0" dirty="0">
                <a:solidFill>
                  <a:srgbClr val="24292E"/>
                </a:solidFill>
                <a:effectLst/>
                <a:latin typeface="-apple-system"/>
                <a:sym typeface="Wingdings" pitchFamily="2" charset="2"/>
              </a:rPr>
              <a:t>” &amp; “</a:t>
            </a:r>
            <a:r>
              <a:rPr lang="en-IN" b="1" i="0" dirty="0">
                <a:solidFill>
                  <a:srgbClr val="24292E"/>
                </a:solidFill>
                <a:effectLst/>
                <a:latin typeface="-apple-system"/>
                <a:sym typeface="Wingdings" pitchFamily="2" charset="2"/>
              </a:rPr>
              <a:t>One time investment</a:t>
            </a:r>
            <a:r>
              <a:rPr lang="en-IN" b="0" i="0" dirty="0">
                <a:solidFill>
                  <a:srgbClr val="24292E"/>
                </a:solidFill>
                <a:effectLst/>
                <a:latin typeface="-apple-system"/>
                <a:sym typeface="Wingdings" pitchFamily="2" charset="2"/>
              </a:rPr>
              <a:t>”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7BEB0-FF60-41FD-BF15-88BEB38D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6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813" y="2341486"/>
            <a:ext cx="5742373" cy="2175028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 Explorer</a:t>
            </a:r>
            <a:br>
              <a:rPr lang="en-US" sz="3200" dirty="0"/>
            </a:b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90E1D-59B3-445E-8085-B4BA2CF5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0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63816459-461E-4B4F-81FA-AF665B4B7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0936"/>
            <a:ext cx="12192000" cy="604784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DD441-D7B1-4AAC-90BF-1D766109F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888" y="-135054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51" y="3122022"/>
            <a:ext cx="5742373" cy="84585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90E1D-59B3-445E-8085-B4BA2CF5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0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72B7CE5-05C9-4C80-9CA3-73EDFA512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776"/>
          <a:stretch/>
        </p:blipFill>
        <p:spPr bwMode="auto">
          <a:xfrm>
            <a:off x="3337633" y="630316"/>
            <a:ext cx="8768017" cy="611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gratulations to the EOSIO Community | by eosio | eosio | Medium">
            <a:extLst>
              <a:ext uri="{FF2B5EF4-FFF2-40B4-BE49-F238E27FC236}">
                <a16:creationId xmlns:a16="http://schemas.microsoft.com/office/drawing/2014/main" id="{F6D9DD03-5F4C-4D34-896A-36C209381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6937">
            <a:off x="-77398" y="1390550"/>
            <a:ext cx="3613285" cy="12260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53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0" y="281743"/>
            <a:ext cx="11029616" cy="118872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D263-543C-4FCA-8623-005292E2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40" y="1702676"/>
            <a:ext cx="6744517" cy="541808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 action="ppaction://hlinksldjump"/>
              </a:rPr>
              <a:t>Overview</a:t>
            </a:r>
            <a:br>
              <a:rPr lang="en-US" dirty="0"/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Two General’s Problem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</a:t>
            </a:r>
            <a:r>
              <a:rPr lang="en-US" dirty="0" err="1">
                <a:latin typeface="Aparajita" pitchFamily="18" charset="0"/>
                <a:cs typeface="Aparajita" pitchFamily="18" charset="0"/>
              </a:rPr>
              <a:t>Blockchain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Consensus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</a:t>
            </a:r>
            <a:r>
              <a:rPr lang="en-US" dirty="0" err="1">
                <a:latin typeface="Aparajita" pitchFamily="18" charset="0"/>
                <a:cs typeface="Aparajita" pitchFamily="18" charset="0"/>
              </a:rPr>
              <a:t>Cryptocurrency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ETH </a:t>
            </a:r>
            <a:r>
              <a:rPr lang="en-US" dirty="0" err="1">
                <a:latin typeface="Aparajita" pitchFamily="18" charset="0"/>
                <a:cs typeface="Aparajita" pitchFamily="18" charset="0"/>
              </a:rPr>
              <a:t>vs</a:t>
            </a:r>
            <a:r>
              <a:rPr lang="en-US" dirty="0">
                <a:latin typeface="Aparajita" pitchFamily="18" charset="0"/>
                <a:cs typeface="Aparajita" pitchFamily="18" charset="0"/>
              </a:rPr>
              <a:t> EOS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Why EOSIO?</a:t>
            </a:r>
          </a:p>
          <a:p>
            <a:r>
              <a:rPr lang="en-US" dirty="0">
                <a:hlinkClick r:id="rId3" action="ppaction://hlinksldjump"/>
              </a:rPr>
              <a:t>Block Explorer</a:t>
            </a:r>
            <a:br>
              <a:rPr lang="en-US" dirty="0"/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Producer/Miner/</a:t>
            </a:r>
            <a:r>
              <a:rPr lang="en-US" dirty="0" err="1">
                <a:latin typeface="Aparajita" pitchFamily="18" charset="0"/>
                <a:cs typeface="Aparajita" pitchFamily="18" charset="0"/>
              </a:rPr>
              <a:t>Validator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Blocks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Transactions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Activity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Incentives</a:t>
            </a:r>
          </a:p>
          <a:p>
            <a:r>
              <a:rPr lang="en-US" dirty="0">
                <a:hlinkClick r:id="rId4" action="ppaction://hlinksldjump"/>
              </a:rPr>
              <a:t>Applications</a:t>
            </a:r>
            <a:br>
              <a:rPr lang="en-US" dirty="0"/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Banking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Real Estate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Logistics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Healthcare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Food delivery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Cab request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E-commerce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9BCE5-6BEA-466E-BEFB-C39FA08D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909" y="5113625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General’s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5048899" cy="3634486"/>
          </a:xfrm>
        </p:spPr>
        <p:txBody>
          <a:bodyPr/>
          <a:lstStyle/>
          <a:p>
            <a:r>
              <a:rPr lang="en-US" dirty="0"/>
              <a:t>Basically, there is a problem of consensus b/w the 2 armies.</a:t>
            </a:r>
          </a:p>
          <a:p>
            <a:r>
              <a:rPr lang="en-US" dirty="0"/>
              <a:t>Therefore, no sync ever.</a:t>
            </a:r>
          </a:p>
          <a:p>
            <a:r>
              <a:rPr lang="en-US" dirty="0"/>
              <a:t>Also, there is a problem of attack of messenger by 3</a:t>
            </a:r>
            <a:r>
              <a:rPr lang="en-US" baseline="30000" dirty="0"/>
              <a:t>rd</a:t>
            </a:r>
            <a:r>
              <a:rPr lang="en-US" dirty="0"/>
              <a:t> party.</a:t>
            </a:r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4FC6EBF6-9E9B-4027-8418-B6DDB02D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531" y="2686188"/>
            <a:ext cx="56959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45473"/>
            <a:ext cx="11029616" cy="1188720"/>
          </a:xfrm>
        </p:spPr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F83B-DE4F-430A-9857-9FF87DC6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3513"/>
            <a:ext cx="6183592" cy="363448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Blockchain is a decentralized, distributed database whose nodes exist mostly all over the world that are linked to each other.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Bitcoin</a:t>
            </a:r>
            <a:r>
              <a:rPr lang="en-US" dirty="0"/>
              <a:t> is the first Blockchain launched in 2009 just after “global financial crisis”. It’s only use case was to transfer money. It’s also the slowest out of all networks.</a:t>
            </a:r>
          </a:p>
          <a:p>
            <a:r>
              <a:rPr lang="en-US" dirty="0">
                <a:solidFill>
                  <a:schemeClr val="tx1"/>
                </a:solidFill>
              </a:rPr>
              <a:t>The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general purpose Blockchain –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Ethereum</a:t>
            </a:r>
            <a:r>
              <a:rPr lang="en-US" dirty="0">
                <a:solidFill>
                  <a:schemeClr val="tx1"/>
                </a:solidFill>
              </a:rPr>
              <a:t> (whitepaper shown in 2013 &amp; released in 2015). Here, multiple </a:t>
            </a:r>
            <a:r>
              <a:rPr lang="en-US" dirty="0" err="1">
                <a:solidFill>
                  <a:schemeClr val="tx1"/>
                </a:solidFill>
              </a:rPr>
              <a:t>Dapps</a:t>
            </a:r>
            <a:r>
              <a:rPr lang="en-US" dirty="0">
                <a:solidFill>
                  <a:schemeClr val="tx1"/>
                </a:solidFill>
              </a:rPr>
              <a:t> can be deployed on top of it like Google’s </a:t>
            </a:r>
            <a:r>
              <a:rPr lang="en-US" dirty="0" err="1">
                <a:solidFill>
                  <a:schemeClr val="tx1"/>
                </a:solidFill>
              </a:rPr>
              <a:t>Playstore</a:t>
            </a:r>
            <a:r>
              <a:rPr lang="en-US" dirty="0">
                <a:solidFill>
                  <a:schemeClr val="tx1"/>
                </a:solidFill>
              </a:rPr>
              <a:t>, Apple’s Appstore.</a:t>
            </a:r>
          </a:p>
          <a:p>
            <a:r>
              <a:rPr lang="en-US" dirty="0">
                <a:solidFill>
                  <a:schemeClr val="tx1"/>
                </a:solidFill>
              </a:rPr>
              <a:t>Currently, the fastest Blockchain is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</a:rPr>
              <a:t>EOSIO</a:t>
            </a:r>
            <a:r>
              <a:rPr lang="en-US" dirty="0">
                <a:solidFill>
                  <a:schemeClr val="tx1"/>
                </a:solidFill>
              </a:rPr>
              <a:t> protocol based launched in 2018.</a:t>
            </a:r>
          </a:p>
          <a:p>
            <a:endParaRPr lang="en-US" dirty="0"/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747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1026" name="Picture 2" descr="One on One: Asking for a Bitcoin This Year? - Chapelboro.com">
            <a:extLst>
              <a:ext uri="{FF2B5EF4-FFF2-40B4-BE49-F238E27FC236}">
                <a16:creationId xmlns:a16="http://schemas.microsoft.com/office/drawing/2014/main" id="{A9502630-1B98-4277-932D-4A1AE9557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42" y="2444962"/>
            <a:ext cx="633155" cy="63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hereum - Wikipedia">
            <a:extLst>
              <a:ext uri="{FF2B5EF4-FFF2-40B4-BE49-F238E27FC236}">
                <a16:creationId xmlns:a16="http://schemas.microsoft.com/office/drawing/2014/main" id="{8B581ADE-F67B-4DDF-A2F6-89920518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1" y="3437079"/>
            <a:ext cx="862058" cy="86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ere can I find the Google Play Store on my Samsung Galaxy device? |  Samsung UK">
            <a:extLst>
              <a:ext uri="{FF2B5EF4-FFF2-40B4-BE49-F238E27FC236}">
                <a16:creationId xmlns:a16="http://schemas.microsoft.com/office/drawing/2014/main" id="{054934C7-B972-495E-9A7C-7437FC29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97" y="2800300"/>
            <a:ext cx="1150670" cy="9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p Store - Apple (IN)">
            <a:extLst>
              <a:ext uri="{FF2B5EF4-FFF2-40B4-BE49-F238E27FC236}">
                <a16:creationId xmlns:a16="http://schemas.microsoft.com/office/drawing/2014/main" id="{A38FDC16-069E-4313-A630-B092C346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01" y="3945264"/>
            <a:ext cx="862058" cy="86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D83D1C-2167-4A4F-97DF-FC71754A13CD}"/>
              </a:ext>
            </a:extLst>
          </p:cNvPr>
          <p:cNvCxnSpPr>
            <a:cxnSpLocks/>
          </p:cNvCxnSpPr>
          <p:nvPr/>
        </p:nvCxnSpPr>
        <p:spPr>
          <a:xfrm>
            <a:off x="8429888" y="3868108"/>
            <a:ext cx="5720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Announcing the Unity Editor for LinuxLinux に Unity エディターがやってきます - Unity  Technologies Blog">
            <a:extLst>
              <a:ext uri="{FF2B5EF4-FFF2-40B4-BE49-F238E27FC236}">
                <a16:creationId xmlns:a16="http://schemas.microsoft.com/office/drawing/2014/main" id="{E1849C8A-4946-4A52-822E-7F92B2FBF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139" y="5154732"/>
            <a:ext cx="2113280" cy="118872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7D7E49-AE6A-4EC1-8145-7CAFA18B0291}"/>
              </a:ext>
            </a:extLst>
          </p:cNvPr>
          <p:cNvCxnSpPr>
            <a:cxnSpLocks/>
          </p:cNvCxnSpPr>
          <p:nvPr/>
        </p:nvCxnSpPr>
        <p:spPr>
          <a:xfrm>
            <a:off x="6590261" y="5739336"/>
            <a:ext cx="5720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E3805A4-5C12-46CC-B6C8-FB238E476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5749" y="5279396"/>
            <a:ext cx="1669455" cy="1054567"/>
          </a:xfrm>
          <a:prstGeom prst="rect">
            <a:avLst/>
          </a:prstGeom>
        </p:spPr>
      </p:pic>
      <p:pic>
        <p:nvPicPr>
          <p:cNvPr id="21" name="Picture 12" descr="4 Strong Reasons to Consider EOS.IO for Blockchain Related Projects">
            <a:extLst>
              <a:ext uri="{FF2B5EF4-FFF2-40B4-BE49-F238E27FC236}">
                <a16:creationId xmlns:a16="http://schemas.microsoft.com/office/drawing/2014/main" id="{C37BE664-EBB5-4FEC-A2EF-6B4279C7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5" y="5240701"/>
            <a:ext cx="2229409" cy="11178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wnload Support Ubuntu Apt Linux Long-Term Distribution Canonical HQ PNG  Image | FreePNGImg">
            <a:extLst>
              <a:ext uri="{FF2B5EF4-FFF2-40B4-BE49-F238E27FC236}">
                <a16:creationId xmlns:a16="http://schemas.microsoft.com/office/drawing/2014/main" id="{CC733D21-A3F7-4FB8-AD00-62B05B9F0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24" y="5238226"/>
            <a:ext cx="399773" cy="39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d Hat OpenShift optimiert Kubernetes-Einsatz">
            <a:extLst>
              <a:ext uri="{FF2B5EF4-FFF2-40B4-BE49-F238E27FC236}">
                <a16:creationId xmlns:a16="http://schemas.microsoft.com/office/drawing/2014/main" id="{9738FCE5-2462-4ED7-8596-E57874B6D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030" y="5238225"/>
            <a:ext cx="399774" cy="3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inux Mint Logo- v2 - cccliparts.org">
            <a:extLst>
              <a:ext uri="{FF2B5EF4-FFF2-40B4-BE49-F238E27FC236}">
                <a16:creationId xmlns:a16="http://schemas.microsoft.com/office/drawing/2014/main" id="{4B734100-5B4B-420A-B3EA-031D1DEF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75" y="5694637"/>
            <a:ext cx="292865" cy="29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ownload Free Project Distribution Installation Fedora Linux Free  Transparent Image HD ICON favicon | FreePNGImg">
            <a:extLst>
              <a:ext uri="{FF2B5EF4-FFF2-40B4-BE49-F238E27FC236}">
                <a16:creationId xmlns:a16="http://schemas.microsoft.com/office/drawing/2014/main" id="{6D71D2D0-1E51-4627-BEDC-CC633C1BF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467" y="5306385"/>
            <a:ext cx="263454" cy="26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entos">
            <a:extLst>
              <a:ext uri="{FF2B5EF4-FFF2-40B4-BE49-F238E27FC236}">
                <a16:creationId xmlns:a16="http://schemas.microsoft.com/office/drawing/2014/main" id="{5AA8BA3D-300C-43A4-BF2E-A3E6E4AC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817" y="5599738"/>
            <a:ext cx="390987" cy="3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 changed the dragon a little bit in the Kali Linux logo lol : Kalilinux">
            <a:extLst>
              <a:ext uri="{FF2B5EF4-FFF2-40B4-BE49-F238E27FC236}">
                <a16:creationId xmlns:a16="http://schemas.microsoft.com/office/drawing/2014/main" id="{9078EB60-5CE5-485D-A05F-9E653C4E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145" y="5739336"/>
            <a:ext cx="257776" cy="2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lymouth-theme-gentoo-logo-new - KDE Store">
            <a:extLst>
              <a:ext uri="{FF2B5EF4-FFF2-40B4-BE49-F238E27FC236}">
                <a16:creationId xmlns:a16="http://schemas.microsoft.com/office/drawing/2014/main" id="{10579599-87C5-437E-A6EB-0575A8E0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656" y="5709903"/>
            <a:ext cx="238125" cy="3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6,761 Blockchain logo Vectors, Royalty-free Vector Blockchain logo Images |  Depositphotos®">
            <a:extLst>
              <a:ext uri="{FF2B5EF4-FFF2-40B4-BE49-F238E27FC236}">
                <a16:creationId xmlns:a16="http://schemas.microsoft.com/office/drawing/2014/main" id="{DA6BC7AB-DC41-40DE-AD36-930D147E5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7" y="756108"/>
            <a:ext cx="2309988" cy="121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6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Consensus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340864"/>
            <a:ext cx="5286948" cy="3634486"/>
          </a:xfrm>
        </p:spPr>
        <p:txBody>
          <a:bodyPr/>
          <a:lstStyle/>
          <a:p>
            <a:r>
              <a:rPr lang="en-IN" dirty="0"/>
              <a:t>Every Blockchains have different types of consensus algorithms followed like:</a:t>
            </a:r>
            <a:br>
              <a:rPr lang="en-IN" dirty="0"/>
            </a:br>
            <a:br>
              <a:rPr lang="en-IN" dirty="0"/>
            </a:br>
            <a:r>
              <a:rPr lang="en-IN" dirty="0"/>
              <a:t>- Proof of Work (</a:t>
            </a:r>
            <a:r>
              <a:rPr lang="en-IN" dirty="0" err="1"/>
              <a:t>PoW</a:t>
            </a:r>
            <a:r>
              <a:rPr lang="en-IN" dirty="0"/>
              <a:t>), </a:t>
            </a:r>
            <a:br>
              <a:rPr lang="en-IN" dirty="0"/>
            </a:br>
            <a:r>
              <a:rPr lang="en-IN" dirty="0"/>
              <a:t>- Proof of Stake (</a:t>
            </a:r>
            <a:r>
              <a:rPr lang="en-IN" dirty="0" err="1"/>
              <a:t>PoS</a:t>
            </a:r>
            <a:r>
              <a:rPr lang="en-IN" dirty="0"/>
              <a:t>), </a:t>
            </a:r>
            <a:br>
              <a:rPr lang="en-IN" dirty="0"/>
            </a:br>
            <a:r>
              <a:rPr lang="en-IN" dirty="0"/>
              <a:t>- Delegated Proof of Stake (</a:t>
            </a:r>
            <a:r>
              <a:rPr lang="en-IN" dirty="0" err="1"/>
              <a:t>DPoS</a:t>
            </a:r>
            <a:r>
              <a:rPr lang="en-IN" dirty="0"/>
              <a:t>), </a:t>
            </a:r>
            <a:br>
              <a:rPr lang="en-IN" dirty="0"/>
            </a:br>
            <a:r>
              <a:rPr lang="en-IN" dirty="0"/>
              <a:t>- Proof of Authority (</a:t>
            </a:r>
            <a:r>
              <a:rPr lang="en-IN" dirty="0" err="1"/>
              <a:t>PoA</a:t>
            </a:r>
            <a:r>
              <a:rPr lang="en-IN" dirty="0"/>
              <a:t>),</a:t>
            </a:r>
            <a:br>
              <a:rPr lang="en-US" dirty="0"/>
            </a:br>
            <a:r>
              <a:rPr lang="en-US" dirty="0"/>
              <a:t>- Hybrid </a:t>
            </a:r>
            <a:r>
              <a:rPr lang="en-US" dirty="0" err="1"/>
              <a:t>PoW</a:t>
            </a:r>
            <a:r>
              <a:rPr lang="en-US" dirty="0"/>
              <a:t>/</a:t>
            </a:r>
            <a:r>
              <a:rPr lang="en-US" dirty="0" err="1"/>
              <a:t>PoS</a:t>
            </a:r>
            <a:r>
              <a:rPr lang="en-US" dirty="0"/>
              <a:t>,</a:t>
            </a:r>
            <a:endParaRPr lang="en-IN" dirty="0"/>
          </a:p>
        </p:txBody>
      </p:sp>
      <p:pic>
        <p:nvPicPr>
          <p:cNvPr id="2050" name="Picture 2" descr="The Environmental Impact of Proof of Work">
            <a:extLst>
              <a:ext uri="{FF2B5EF4-FFF2-40B4-BE49-F238E27FC236}">
                <a16:creationId xmlns:a16="http://schemas.microsoft.com/office/drawing/2014/main" id="{EB66C3FD-2B0B-4099-A9BA-3C3CF99C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21" y="1365770"/>
            <a:ext cx="2140906" cy="214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rstanding Blockchain Fundamentals, Part 2: Proof of Work &amp; Proof of  Stake | by Georgios Konstantopoulos | Loom Network | Medium">
            <a:extLst>
              <a:ext uri="{FF2B5EF4-FFF2-40B4-BE49-F238E27FC236}">
                <a16:creationId xmlns:a16="http://schemas.microsoft.com/office/drawing/2014/main" id="{E7ED8CFD-7053-47DC-8B71-5838CBD6A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818" y="1524115"/>
            <a:ext cx="2077375" cy="198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legated Proof-of-Stake Consensus (DPoS) - BitcoinWiki">
            <a:extLst>
              <a:ext uri="{FF2B5EF4-FFF2-40B4-BE49-F238E27FC236}">
                <a16:creationId xmlns:a16="http://schemas.microsoft.com/office/drawing/2014/main" id="{D8C11144-A5F1-47AC-AB7E-05CEDBE3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54" y="3815095"/>
            <a:ext cx="20002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of of Authority: consensus model with Identity at Stake. | by POA Network  | POA Network | Medium">
            <a:extLst>
              <a:ext uri="{FF2B5EF4-FFF2-40B4-BE49-F238E27FC236}">
                <a16:creationId xmlns:a16="http://schemas.microsoft.com/office/drawing/2014/main" id="{619F1054-95DD-43B1-93ED-0722431E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498" y="3815095"/>
            <a:ext cx="3380525" cy="125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brid PoW/PoS Consensus Explained | Binance Academy">
            <a:extLst>
              <a:ext uri="{FF2B5EF4-FFF2-40B4-BE49-F238E27FC236}">
                <a16:creationId xmlns:a16="http://schemas.microsoft.com/office/drawing/2014/main" id="{CD92E537-F07B-46E9-A95B-9DD611BC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78" y="5666713"/>
            <a:ext cx="1872791" cy="10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14FAAB-418C-4FEF-84C0-216FFCE00D8D}"/>
              </a:ext>
            </a:extLst>
          </p:cNvPr>
          <p:cNvGrpSpPr/>
          <p:nvPr/>
        </p:nvGrpSpPr>
        <p:grpSpPr>
          <a:xfrm>
            <a:off x="3036163" y="1171852"/>
            <a:ext cx="7084380" cy="5184559"/>
            <a:chOff x="4287915" y="1438183"/>
            <a:chExt cx="7501631" cy="51845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5218097-DCAD-4AAE-8155-E1AA49A2C8A1}"/>
                </a:ext>
              </a:extLst>
            </p:cNvPr>
            <p:cNvCxnSpPr>
              <a:cxnSpLocks/>
            </p:cNvCxnSpPr>
            <p:nvPr/>
          </p:nvCxnSpPr>
          <p:spPr>
            <a:xfrm>
              <a:off x="8060924" y="1438183"/>
              <a:ext cx="0" cy="5184559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66162AF-BD5F-404B-B56D-2AD070888333}"/>
                </a:ext>
              </a:extLst>
            </p:cNvPr>
            <p:cNvCxnSpPr>
              <a:cxnSpLocks/>
            </p:cNvCxnSpPr>
            <p:nvPr/>
          </p:nvCxnSpPr>
          <p:spPr>
            <a:xfrm>
              <a:off x="4287915" y="4030462"/>
              <a:ext cx="7501631" cy="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B604B7-9DCD-455B-B0CE-2381ED7D75E9}"/>
              </a:ext>
            </a:extLst>
          </p:cNvPr>
          <p:cNvSpPr txBox="1"/>
          <p:nvPr/>
        </p:nvSpPr>
        <p:spPr>
          <a:xfrm>
            <a:off x="2189264" y="3579465"/>
            <a:ext cx="846899" cy="36933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private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74D5F-EFF5-4EE6-BD7E-2312A83A5AD7}"/>
              </a:ext>
            </a:extLst>
          </p:cNvPr>
          <p:cNvSpPr txBox="1"/>
          <p:nvPr/>
        </p:nvSpPr>
        <p:spPr>
          <a:xfrm>
            <a:off x="10120543" y="3509923"/>
            <a:ext cx="769763" cy="369332"/>
          </a:xfrm>
          <a:prstGeom prst="rect">
            <a:avLst/>
          </a:prstGeo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FA235-6CF6-4052-A8BE-3E5DF4F63BE1}"/>
              </a:ext>
            </a:extLst>
          </p:cNvPr>
          <p:cNvSpPr txBox="1"/>
          <p:nvPr/>
        </p:nvSpPr>
        <p:spPr>
          <a:xfrm>
            <a:off x="5569420" y="792253"/>
            <a:ext cx="1645002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permissionless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796D5-287F-49F5-9017-D4DA2CA67142}"/>
              </a:ext>
            </a:extLst>
          </p:cNvPr>
          <p:cNvSpPr txBox="1"/>
          <p:nvPr/>
        </p:nvSpPr>
        <p:spPr>
          <a:xfrm>
            <a:off x="5827186" y="6261261"/>
            <a:ext cx="1502334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permissioned</a:t>
            </a:r>
          </a:p>
        </p:txBody>
      </p:sp>
      <p:pic>
        <p:nvPicPr>
          <p:cNvPr id="20" name="Picture 2" descr="One on One: Asking for a Bitcoin This Year? - Chapelboro.com">
            <a:extLst>
              <a:ext uri="{FF2B5EF4-FFF2-40B4-BE49-F238E27FC236}">
                <a16:creationId xmlns:a16="http://schemas.microsoft.com/office/drawing/2014/main" id="{8F9648FD-D019-47AF-A319-36CD0036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21" y="1750668"/>
            <a:ext cx="510266" cy="51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Ethereum - Wikipedia">
            <a:extLst>
              <a:ext uri="{FF2B5EF4-FFF2-40B4-BE49-F238E27FC236}">
                <a16:creationId xmlns:a16="http://schemas.microsoft.com/office/drawing/2014/main" id="{36CA139E-5028-4813-93AE-78FBE300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054" y="1738298"/>
            <a:ext cx="535006" cy="53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FE68FD6-2523-43B4-86D4-C85B45C4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19" y="2427184"/>
            <a:ext cx="317470" cy="58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CB2651-9EC5-4CBB-8ECF-4B73EC31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054" y="2427184"/>
            <a:ext cx="535006" cy="53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o Logo PNG Transparent &amp; SVG Vector - Freebie Supply">
            <a:extLst>
              <a:ext uri="{FF2B5EF4-FFF2-40B4-BE49-F238E27FC236}">
                <a16:creationId xmlns:a16="http://schemas.microsoft.com/office/drawing/2014/main" id="{82A1C539-FF5B-4A39-B875-90723FF3F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19" y="3155260"/>
            <a:ext cx="413868" cy="4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TO Network — The path to 1 USD. Hello everybody. In today's article, we… |  by Mickey Maler | Good Audience">
            <a:extLst>
              <a:ext uri="{FF2B5EF4-FFF2-40B4-BE49-F238E27FC236}">
                <a16:creationId xmlns:a16="http://schemas.microsoft.com/office/drawing/2014/main" id="{506B1C6E-6B5A-4ADB-A14B-B279B08A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60" y="2214958"/>
            <a:ext cx="1057536" cy="5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bric-logo – Hyperledger">
            <a:extLst>
              <a:ext uri="{FF2B5EF4-FFF2-40B4-BE49-F238E27FC236}">
                <a16:creationId xmlns:a16="http://schemas.microsoft.com/office/drawing/2014/main" id="{20CCCE16-DD29-4037-BFEF-6D3AFC046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18" y="4582975"/>
            <a:ext cx="1713420" cy="10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ere's Holochain in 100, 200, and 500 words | by HOLO | HOLO | Medium">
            <a:extLst>
              <a:ext uri="{FF2B5EF4-FFF2-40B4-BE49-F238E27FC236}">
                <a16:creationId xmlns:a16="http://schemas.microsoft.com/office/drawing/2014/main" id="{3E926DBD-3221-45A5-8161-977E0D36F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423" y="4858505"/>
            <a:ext cx="718441" cy="5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ipple Logo transparent PNG - StickPNG">
            <a:extLst>
              <a:ext uri="{FF2B5EF4-FFF2-40B4-BE49-F238E27FC236}">
                <a16:creationId xmlns:a16="http://schemas.microsoft.com/office/drawing/2014/main" id="{3711BE85-D512-430C-A657-FF78B17F3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19" y="4661139"/>
            <a:ext cx="818269" cy="8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ome - Sovrin">
            <a:extLst>
              <a:ext uri="{FF2B5EF4-FFF2-40B4-BE49-F238E27FC236}">
                <a16:creationId xmlns:a16="http://schemas.microsoft.com/office/drawing/2014/main" id="{1A81D15D-4024-4C73-A7D9-E3CF7D5F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269" y="4627464"/>
            <a:ext cx="818261" cy="81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Cryptocurrency</a:t>
            </a:r>
            <a:r>
              <a:rPr lang="en-US" dirty="0"/>
              <a:t>/COIN/TOKEN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F83B-DE4F-430A-9857-9FF87DC6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387779" cy="1361124"/>
          </a:xfrm>
        </p:spPr>
        <p:txBody>
          <a:bodyPr/>
          <a:lstStyle/>
          <a:p>
            <a:r>
              <a:rPr lang="en-US" dirty="0"/>
              <a:t>It acts as </a:t>
            </a:r>
            <a:r>
              <a:rPr lang="en-US" b="1" dirty="0"/>
              <a:t>fuel</a:t>
            </a:r>
            <a:r>
              <a:rPr lang="en-US" dirty="0"/>
              <a:t> for a Blockchain.</a:t>
            </a:r>
          </a:p>
          <a:p>
            <a:endParaRPr lang="en-US" dirty="0"/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4098" name="Picture 2" descr="Diesel In Petrol Car | Petrol In Diesel Car - Fuel Recovery">
            <a:extLst>
              <a:ext uri="{FF2B5EF4-FFF2-40B4-BE49-F238E27FC236}">
                <a16:creationId xmlns:a16="http://schemas.microsoft.com/office/drawing/2014/main" id="{57738161-5B94-4673-8850-5F39C3F2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145" y="3587298"/>
            <a:ext cx="3569475" cy="238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E44CA89-AD5C-4656-8826-043F35B8A382}"/>
              </a:ext>
            </a:extLst>
          </p:cNvPr>
          <p:cNvGrpSpPr/>
          <p:nvPr/>
        </p:nvGrpSpPr>
        <p:grpSpPr>
          <a:xfrm>
            <a:off x="1077897" y="3786064"/>
            <a:ext cx="4204316" cy="2184573"/>
            <a:chOff x="1672701" y="4240766"/>
            <a:chExt cx="4204316" cy="2184573"/>
          </a:xfrm>
        </p:grpSpPr>
        <p:pic>
          <p:nvPicPr>
            <p:cNvPr id="4100" name="Picture 4" descr="CS 458">
              <a:extLst>
                <a:ext uri="{FF2B5EF4-FFF2-40B4-BE49-F238E27FC236}">
                  <a16:creationId xmlns:a16="http://schemas.microsoft.com/office/drawing/2014/main" id="{10E0F918-D1CF-4373-B26C-19D2F11A8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2701" y="4664321"/>
              <a:ext cx="4204316" cy="176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Fuel, petrol PNG">
              <a:extLst>
                <a:ext uri="{FF2B5EF4-FFF2-40B4-BE49-F238E27FC236}">
                  <a16:creationId xmlns:a16="http://schemas.microsoft.com/office/drawing/2014/main" id="{DD520C6D-5EBE-497A-ADFE-15726399F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854" y="4240766"/>
              <a:ext cx="688276" cy="847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DDB877DF-0C3A-426D-9487-F46D53260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765" y="4598633"/>
              <a:ext cx="197227" cy="36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16884C-6241-47D1-AB80-459159C3CC2D}"/>
              </a:ext>
            </a:extLst>
          </p:cNvPr>
          <p:cNvCxnSpPr/>
          <p:nvPr/>
        </p:nvCxnSpPr>
        <p:spPr>
          <a:xfrm>
            <a:off x="5717219" y="4633173"/>
            <a:ext cx="159798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06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7BEB0-FF60-41FD-BF15-88BEB38D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D760C-71BB-413C-9EEA-DED976BA19E6}"/>
              </a:ext>
            </a:extLst>
          </p:cNvPr>
          <p:cNvSpPr txBox="1"/>
          <p:nvPr/>
        </p:nvSpPr>
        <p:spPr>
          <a:xfrm>
            <a:off x="2223192" y="1459539"/>
            <a:ext cx="787395" cy="52322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E88A5C-BC11-487A-ADE7-3962DD93F9D2}"/>
              </a:ext>
            </a:extLst>
          </p:cNvPr>
          <p:cNvSpPr txBox="1"/>
          <p:nvPr/>
        </p:nvSpPr>
        <p:spPr>
          <a:xfrm>
            <a:off x="8762068" y="1459539"/>
            <a:ext cx="813043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EOS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84EF727-FCD3-4AB6-B597-A89B3B9B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978" y="862881"/>
            <a:ext cx="523221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814AAB-9489-4878-9125-14B41C98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8" y="862881"/>
            <a:ext cx="523221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F6CFC5-4A78-48C8-8772-3813D12A9B4D}"/>
              </a:ext>
            </a:extLst>
          </p:cNvPr>
          <p:cNvSpPr txBox="1"/>
          <p:nvPr/>
        </p:nvSpPr>
        <p:spPr>
          <a:xfrm>
            <a:off x="715735" y="2247058"/>
            <a:ext cx="47181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account creation fee.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transaction fee (static or variable).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Resulting into losing of good portion of ETH tokens as </a:t>
            </a:r>
            <a:r>
              <a:rPr lang="en-US" dirty="0" err="1"/>
              <a:t>txn</a:t>
            </a:r>
            <a:r>
              <a:rPr lang="en-US" dirty="0"/>
              <a:t>-fee after multiple transactions.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fee + mined tokens becomes the earning for Miners/Block Producers.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account is identified by public address/key.  E.g. </a:t>
            </a:r>
            <a:r>
              <a:rPr lang="en-US" dirty="0">
                <a:hlinkClick r:id="rId5"/>
              </a:rPr>
              <a:t>0x5AeE428438376A87d2FEd1De3920D105465926bB</a:t>
            </a:r>
            <a:endParaRPr lang="en-US" dirty="0">
              <a:hlinkClick r:id="rId6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</a:t>
            </a:r>
            <a:r>
              <a:rPr lang="en-US" dirty="0" err="1"/>
              <a:t>pub_key</a:t>
            </a:r>
            <a:r>
              <a:rPr lang="en-US" dirty="0"/>
              <a:t> starts with ‘</a:t>
            </a:r>
            <a:r>
              <a:rPr lang="en-US" b="1" dirty="0"/>
              <a:t>0x’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58202-B71B-4040-ABB7-6D57DFF4D825}"/>
              </a:ext>
            </a:extLst>
          </p:cNvPr>
          <p:cNvSpPr txBox="1"/>
          <p:nvPr/>
        </p:nvSpPr>
        <p:spPr>
          <a:xfrm>
            <a:off x="6348248" y="2247058"/>
            <a:ext cx="55074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One-time account creation fee (based on min. EOSIO resources needed &amp; its marketplace price).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no transaction fee. Instead follows staking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Exit can be made at anytime by unstaking the EOS tokens &amp; resulting into no loss of EOS tokens as there is no txn fee.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mined tokens (from inflation per year) becomes the earning for Block Producers.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account is identified by human readable name. e.g. </a:t>
            </a:r>
            <a:r>
              <a:rPr lang="en-IN" dirty="0">
                <a:hlinkClick r:id="rId7"/>
              </a:rPr>
              <a:t>abhieosindia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</a:t>
            </a:r>
            <a:r>
              <a:rPr lang="en-IN" dirty="0" err="1"/>
              <a:t>pub_key</a:t>
            </a:r>
            <a:r>
              <a:rPr lang="en-IN" dirty="0"/>
              <a:t> starts with </a:t>
            </a:r>
            <a:r>
              <a:rPr lang="en-IN" b="1" dirty="0"/>
              <a:t>‘EOS’. </a:t>
            </a:r>
            <a:r>
              <a:rPr lang="en-IN" dirty="0"/>
              <a:t>E.g. EOS5cjMNJETNS8HrKBRZ4zC3PDYHRUhpmje1j21JQfz7FE3QueaiF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686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{CD169AAD-30A4-4378-A6BB-AB0627F96BD0}tf33552983_win32</Template>
  <TotalTime>2618</TotalTime>
  <Words>529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Aparajita</vt:lpstr>
      <vt:lpstr>-apple-system</vt:lpstr>
      <vt:lpstr>Arial</vt:lpstr>
      <vt:lpstr>Calibri</vt:lpstr>
      <vt:lpstr>Franklin Gothic Book</vt:lpstr>
      <vt:lpstr>Franklin Gothic Demi</vt:lpstr>
      <vt:lpstr>Wingdings 2</vt:lpstr>
      <vt:lpstr>DividendVTI</vt:lpstr>
      <vt:lpstr>Blockchain, CRYPTOCURRENCY &amp; MORE</vt:lpstr>
      <vt:lpstr>Contents</vt:lpstr>
      <vt:lpstr>Overview</vt:lpstr>
      <vt:lpstr>Two General’s Problem</vt:lpstr>
      <vt:lpstr>Blockchain</vt:lpstr>
      <vt:lpstr>Consensus</vt:lpstr>
      <vt:lpstr>types</vt:lpstr>
      <vt:lpstr>Cryptocurrency/COIN/TOKEN</vt:lpstr>
      <vt:lpstr>PowerPoint Presentation</vt:lpstr>
      <vt:lpstr>ETH vs EOS</vt:lpstr>
      <vt:lpstr>Why EOSIO?</vt:lpstr>
      <vt:lpstr>Block Explorer </vt:lpstr>
      <vt:lpstr>PowerPoint Presentation</vt:lpstr>
      <vt:lpstr>Applications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abhijit roy</dc:creator>
  <cp:lastModifiedBy>abhijit roy</cp:lastModifiedBy>
  <cp:revision>343</cp:revision>
  <dcterms:created xsi:type="dcterms:W3CDTF">2020-12-23T07:18:59Z</dcterms:created>
  <dcterms:modified xsi:type="dcterms:W3CDTF">2021-05-02T06:41:57Z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